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0" r:id="rId4"/>
    <p:sldId id="274" r:id="rId5"/>
    <p:sldId id="275" r:id="rId6"/>
    <p:sldId id="285" r:id="rId7"/>
    <p:sldId id="282" r:id="rId8"/>
    <p:sldId id="280" r:id="rId9"/>
    <p:sldId id="276" r:id="rId10"/>
    <p:sldId id="277" r:id="rId11"/>
    <p:sldId id="278" r:id="rId12"/>
    <p:sldId id="272" r:id="rId13"/>
    <p:sldId id="281" r:id="rId14"/>
    <p:sldId id="269" r:id="rId15"/>
    <p:sldId id="286" r:id="rId16"/>
    <p:sldId id="284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orient="horz" pos="30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802B"/>
    <a:srgbClr val="006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92"/>
    <p:restoredTop sz="94699"/>
  </p:normalViewPr>
  <p:slideViewPr>
    <p:cSldViewPr snapToGrid="0" snapToObjects="1" showGuides="1">
      <p:cViewPr varScale="1">
        <p:scale>
          <a:sx n="41" d="100"/>
          <a:sy n="41" d="100"/>
        </p:scale>
        <p:origin x="894" y="48"/>
      </p:cViewPr>
      <p:guideLst>
        <p:guide orient="horz" pos="2160"/>
        <p:guide pos="3817"/>
        <p:guide orient="horz" pos="30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093E5-037F-5544-B9B6-74D20D721AFC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8FE8B-E7C8-9D4B-A107-E10E55EF1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2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8C6822-24E0-2345-8EB0-BEB0CC1AD5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93459"/>
            <a:ext cx="12376578" cy="75466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944B1-755C-204F-817F-A089D384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FCBFA-19BA-D644-8806-8FE5CB51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CC5F-F09C-AA4A-BF06-63838A85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DD6B327-3F46-294A-BA5E-01A7723F6E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24400" y="163491"/>
            <a:ext cx="2743200" cy="1219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EFBF17-4158-F546-AF75-EEC41E946FC4}"/>
              </a:ext>
            </a:extLst>
          </p:cNvPr>
          <p:cNvSpPr txBox="1"/>
          <p:nvPr userDrawn="1"/>
        </p:nvSpPr>
        <p:spPr>
          <a:xfrm>
            <a:off x="2395805" y="1395971"/>
            <a:ext cx="7461351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HOMELIFE/MIRACLE REALTY LTD</a:t>
            </a:r>
          </a:p>
          <a:p>
            <a:pPr algn="ctr"/>
            <a:r>
              <a:rPr lang="en-US" sz="285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SINCE 1985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68BB1B4-B400-EA48-97A3-1CC25C1B61BF}"/>
              </a:ext>
            </a:extLst>
          </p:cNvPr>
          <p:cNvSpPr/>
          <p:nvPr userDrawn="1"/>
        </p:nvSpPr>
        <p:spPr>
          <a:xfrm>
            <a:off x="2395805" y="1010157"/>
            <a:ext cx="7461351" cy="1378394"/>
          </a:xfrm>
          <a:custGeom>
            <a:avLst/>
            <a:gdLst>
              <a:gd name="connsiteX0" fmla="*/ 659757 w 4595150"/>
              <a:gd name="connsiteY0" fmla="*/ 0 h 960699"/>
              <a:gd name="connsiteX1" fmla="*/ 0 w 4595150"/>
              <a:gd name="connsiteY1" fmla="*/ 0 h 960699"/>
              <a:gd name="connsiteX2" fmla="*/ 0 w 4595150"/>
              <a:gd name="connsiteY2" fmla="*/ 960699 h 960699"/>
              <a:gd name="connsiteX3" fmla="*/ 219919 w 4595150"/>
              <a:gd name="connsiteY3" fmla="*/ 960699 h 960699"/>
              <a:gd name="connsiteX4" fmla="*/ 4595150 w 4595150"/>
              <a:gd name="connsiteY4" fmla="*/ 960699 h 960699"/>
              <a:gd name="connsiteX5" fmla="*/ 4595150 w 4595150"/>
              <a:gd name="connsiteY5" fmla="*/ 0 h 960699"/>
              <a:gd name="connsiteX6" fmla="*/ 4190036 w 4595150"/>
              <a:gd name="connsiteY6" fmla="*/ 0 h 960699"/>
              <a:gd name="connsiteX7" fmla="*/ 3912243 w 4595150"/>
              <a:gd name="connsiteY7" fmla="*/ 0 h 960699"/>
              <a:gd name="connsiteX0" fmla="*/ 1354300 w 4595150"/>
              <a:gd name="connsiteY0" fmla="*/ 0 h 960699"/>
              <a:gd name="connsiteX1" fmla="*/ 0 w 4595150"/>
              <a:gd name="connsiteY1" fmla="*/ 0 h 960699"/>
              <a:gd name="connsiteX2" fmla="*/ 0 w 4595150"/>
              <a:gd name="connsiteY2" fmla="*/ 960699 h 960699"/>
              <a:gd name="connsiteX3" fmla="*/ 219919 w 4595150"/>
              <a:gd name="connsiteY3" fmla="*/ 960699 h 960699"/>
              <a:gd name="connsiteX4" fmla="*/ 4595150 w 4595150"/>
              <a:gd name="connsiteY4" fmla="*/ 960699 h 960699"/>
              <a:gd name="connsiteX5" fmla="*/ 4595150 w 4595150"/>
              <a:gd name="connsiteY5" fmla="*/ 0 h 960699"/>
              <a:gd name="connsiteX6" fmla="*/ 4190036 w 4595150"/>
              <a:gd name="connsiteY6" fmla="*/ 0 h 960699"/>
              <a:gd name="connsiteX7" fmla="*/ 3912243 w 4595150"/>
              <a:gd name="connsiteY7" fmla="*/ 0 h 960699"/>
              <a:gd name="connsiteX0" fmla="*/ 1354300 w 4595150"/>
              <a:gd name="connsiteY0" fmla="*/ 0 h 960699"/>
              <a:gd name="connsiteX1" fmla="*/ 0 w 4595150"/>
              <a:gd name="connsiteY1" fmla="*/ 0 h 960699"/>
              <a:gd name="connsiteX2" fmla="*/ 0 w 4595150"/>
              <a:gd name="connsiteY2" fmla="*/ 960699 h 960699"/>
              <a:gd name="connsiteX3" fmla="*/ 219919 w 4595150"/>
              <a:gd name="connsiteY3" fmla="*/ 960699 h 960699"/>
              <a:gd name="connsiteX4" fmla="*/ 4595150 w 4595150"/>
              <a:gd name="connsiteY4" fmla="*/ 960699 h 960699"/>
              <a:gd name="connsiteX5" fmla="*/ 4595150 w 4595150"/>
              <a:gd name="connsiteY5" fmla="*/ 0 h 960699"/>
              <a:gd name="connsiteX6" fmla="*/ 4190036 w 4595150"/>
              <a:gd name="connsiteY6" fmla="*/ 0 h 960699"/>
              <a:gd name="connsiteX7" fmla="*/ 3205187 w 4595150"/>
              <a:gd name="connsiteY7" fmla="*/ 0 h 960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5150" h="960699">
                <a:moveTo>
                  <a:pt x="1354300" y="0"/>
                </a:moveTo>
                <a:lnTo>
                  <a:pt x="0" y="0"/>
                </a:lnTo>
                <a:lnTo>
                  <a:pt x="0" y="960699"/>
                </a:lnTo>
                <a:lnTo>
                  <a:pt x="219919" y="960699"/>
                </a:lnTo>
                <a:lnTo>
                  <a:pt x="4595150" y="960699"/>
                </a:lnTo>
                <a:lnTo>
                  <a:pt x="4595150" y="0"/>
                </a:lnTo>
                <a:lnTo>
                  <a:pt x="4190036" y="0"/>
                </a:lnTo>
                <a:lnTo>
                  <a:pt x="3205187" y="0"/>
                </a:lnTo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B1225-45FF-7A48-920E-FB31019B1F1B}"/>
              </a:ext>
            </a:extLst>
          </p:cNvPr>
          <p:cNvSpPr txBox="1"/>
          <p:nvPr userDrawn="1"/>
        </p:nvSpPr>
        <p:spPr>
          <a:xfrm>
            <a:off x="2952512" y="2460096"/>
            <a:ext cx="6059351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chemeClr val="accent5"/>
                </a:solidFill>
                <a:effectLst>
                  <a:outerShdw blurRad="50800" dist="38100" dir="2700000" algn="tl" rotWithShape="0">
                    <a:schemeClr val="accent1">
                      <a:alpha val="40000"/>
                    </a:schemeClr>
                  </a:outerShdw>
                </a:effectLst>
                <a:latin typeface="Helvetica" pitchFamily="2" charset="0"/>
                <a:cs typeface="Arial Black" panose="020B0604020202020204" pitchFamily="34" charset="0"/>
              </a:rPr>
              <a:t>BUYER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7547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20" grpId="0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D1BA-2E66-AA4D-8F99-C6E760E9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CE344-C914-FF45-BB09-7FCE872A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84EBC-0860-3E47-8199-6EC311C73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5476E-C2A4-5D45-89A0-76D04028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E3905-96C4-AA42-B363-407B77E1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D018C-DA58-8E4D-8774-65A87F31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98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7A91-CE3C-CE40-A3A5-3E39488F2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38EC1-C0CD-1A4B-87E0-A059D95F3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6CEE7-0C6C-CF43-836F-5B3C45200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947E9-87B6-1749-9C50-C695AA708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D8ABAC-D325-4249-BC22-1869F4D9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D4D10-04FF-BE40-86D1-5169EE39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07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4BEE-806D-C04A-B900-60B0943E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F822A-8E3D-F04B-B842-E7283EEB7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DB09-C1DB-284E-A814-53EC548E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1C303-BEB5-B04D-8AA5-D32CC00A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6F7C6-4DEB-E940-979E-D3E9CA01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82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14058-4782-834A-90D1-7185DB8F2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47FC7-16BC-924C-9246-4E30F9B3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4EF0-C192-FD4C-9F16-9AD63B20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CEB54-F5E8-7A47-A0DE-AAFB0C83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CBB3-0916-AC48-96B7-5161C4BB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9DA39-720E-184B-B227-0D36DFFD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47086-DDF2-1E44-BB61-3B2D56B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E1478-DDD7-E243-A53C-FBFD214B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small house in front of a building&#10;&#10;Description automatically generated">
            <a:extLst>
              <a:ext uri="{FF2B5EF4-FFF2-40B4-BE49-F238E27FC236}">
                <a16:creationId xmlns:a16="http://schemas.microsoft.com/office/drawing/2014/main" id="{CF784E76-6225-9D4C-83FD-0C0B2233A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1949" y="-49428"/>
            <a:ext cx="12458091" cy="82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2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01FE-7ABE-0F43-BC52-FB90C570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ADC3C-67AD-FC48-93A9-84C903EF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31410-0405-8F48-BE7D-5574166A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CCA5A7-7446-8A40-AAEF-DB3F6B86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E5A77-35F0-FC45-9C0E-43B9DDEFA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4602" y="-1518745"/>
            <a:ext cx="12228178" cy="105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18495-BE25-2347-B88E-719DACC85B7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4917" y="387854"/>
            <a:ext cx="11262167" cy="5895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2CD41-18D8-FB44-A410-BAC09336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917" y="6356350"/>
            <a:ext cx="2743200" cy="365125"/>
          </a:xfrm>
        </p:spPr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6E3ADB-24A6-9746-B088-392A7875AD18}"/>
              </a:ext>
            </a:extLst>
          </p:cNvPr>
          <p:cNvSpPr/>
          <p:nvPr userDrawn="1"/>
        </p:nvSpPr>
        <p:spPr>
          <a:xfrm>
            <a:off x="4906473" y="977412"/>
            <a:ext cx="2379055" cy="64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976D2C-C922-234E-A57D-F28758A0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917" y="1402424"/>
            <a:ext cx="11262167" cy="41650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936382-1012-DF45-9B79-D8382A666615}"/>
              </a:ext>
            </a:extLst>
          </p:cNvPr>
          <p:cNvGrpSpPr/>
          <p:nvPr userDrawn="1"/>
        </p:nvGrpSpPr>
        <p:grpSpPr>
          <a:xfrm>
            <a:off x="8377518" y="5809129"/>
            <a:ext cx="3672294" cy="908604"/>
            <a:chOff x="3785182" y="5303038"/>
            <a:chExt cx="7461351" cy="17134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E133E3-BE68-5741-B9A2-4ED491241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13777" y="5303038"/>
              <a:ext cx="2743200" cy="10732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E7FB22-856F-4244-AC18-BD17B1656165}"/>
                </a:ext>
              </a:extLst>
            </p:cNvPr>
            <p:cNvSpPr txBox="1"/>
            <p:nvPr/>
          </p:nvSpPr>
          <p:spPr>
            <a:xfrm>
              <a:off x="3785182" y="6357165"/>
              <a:ext cx="7461351" cy="5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HOMELIFE/MIRACLE REALTY LTD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0B2243-1AC2-1449-868C-E5CFCBC69955}"/>
                </a:ext>
              </a:extLst>
            </p:cNvPr>
            <p:cNvSpPr/>
            <p:nvPr/>
          </p:nvSpPr>
          <p:spPr>
            <a:xfrm>
              <a:off x="3785182" y="6076710"/>
              <a:ext cx="7461351" cy="939812"/>
            </a:xfrm>
            <a:custGeom>
              <a:avLst/>
              <a:gdLst>
                <a:gd name="connsiteX0" fmla="*/ 659757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205187 w 4595150"/>
                <a:gd name="connsiteY7" fmla="*/ 0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150" h="960699">
                  <a:moveTo>
                    <a:pt x="1354300" y="0"/>
                  </a:moveTo>
                  <a:lnTo>
                    <a:pt x="0" y="0"/>
                  </a:lnTo>
                  <a:lnTo>
                    <a:pt x="0" y="960699"/>
                  </a:lnTo>
                  <a:lnTo>
                    <a:pt x="219919" y="960699"/>
                  </a:lnTo>
                  <a:lnTo>
                    <a:pt x="4595150" y="960699"/>
                  </a:lnTo>
                  <a:lnTo>
                    <a:pt x="4595150" y="0"/>
                  </a:lnTo>
                  <a:lnTo>
                    <a:pt x="4190036" y="0"/>
                  </a:lnTo>
                  <a:lnTo>
                    <a:pt x="3205187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62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293834-98A7-F843-9997-D09ABB269E0E}"/>
              </a:ext>
            </a:extLst>
          </p:cNvPr>
          <p:cNvGrpSpPr/>
          <p:nvPr userDrawn="1"/>
        </p:nvGrpSpPr>
        <p:grpSpPr>
          <a:xfrm>
            <a:off x="8377518" y="5809129"/>
            <a:ext cx="3672294" cy="908604"/>
            <a:chOff x="3785182" y="5303038"/>
            <a:chExt cx="7461351" cy="17134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DE957-5DC5-5742-9BFD-57D57D0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13777" y="5303038"/>
              <a:ext cx="2743200" cy="10732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1E38EA-FC02-FA48-95F9-FAAD0B19BAB6}"/>
                </a:ext>
              </a:extLst>
            </p:cNvPr>
            <p:cNvSpPr txBox="1"/>
            <p:nvPr/>
          </p:nvSpPr>
          <p:spPr>
            <a:xfrm>
              <a:off x="3785182" y="6357165"/>
              <a:ext cx="7461351" cy="5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HOMELIFE/MIRACLE REALTY LTD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3921644-B9E4-234C-AFCA-9809F95E1AAC}"/>
                </a:ext>
              </a:extLst>
            </p:cNvPr>
            <p:cNvSpPr/>
            <p:nvPr/>
          </p:nvSpPr>
          <p:spPr>
            <a:xfrm>
              <a:off x="3785182" y="6076710"/>
              <a:ext cx="7461351" cy="939812"/>
            </a:xfrm>
            <a:custGeom>
              <a:avLst/>
              <a:gdLst>
                <a:gd name="connsiteX0" fmla="*/ 659757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205187 w 4595150"/>
                <a:gd name="connsiteY7" fmla="*/ 0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150" h="960699">
                  <a:moveTo>
                    <a:pt x="1354300" y="0"/>
                  </a:moveTo>
                  <a:lnTo>
                    <a:pt x="0" y="0"/>
                  </a:lnTo>
                  <a:lnTo>
                    <a:pt x="0" y="960699"/>
                  </a:lnTo>
                  <a:lnTo>
                    <a:pt x="219919" y="960699"/>
                  </a:lnTo>
                  <a:lnTo>
                    <a:pt x="4595150" y="960699"/>
                  </a:lnTo>
                  <a:lnTo>
                    <a:pt x="4595150" y="0"/>
                  </a:lnTo>
                  <a:lnTo>
                    <a:pt x="4190036" y="0"/>
                  </a:lnTo>
                  <a:lnTo>
                    <a:pt x="3205187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BD7AB-6A39-1E42-8665-5FD34F49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917" y="6356350"/>
            <a:ext cx="2743200" cy="365125"/>
          </a:xfrm>
        </p:spPr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C56598F-AD5C-714F-9C29-1B54F93AE2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4917" y="387854"/>
            <a:ext cx="11262167" cy="5895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FECF3E-2EC3-8848-AF0F-8D2D8721A2C5}"/>
              </a:ext>
            </a:extLst>
          </p:cNvPr>
          <p:cNvSpPr/>
          <p:nvPr userDrawn="1"/>
        </p:nvSpPr>
        <p:spPr>
          <a:xfrm>
            <a:off x="4906473" y="977412"/>
            <a:ext cx="2379055" cy="64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7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8293834-98A7-F843-9997-D09ABB269E0E}"/>
              </a:ext>
            </a:extLst>
          </p:cNvPr>
          <p:cNvGrpSpPr/>
          <p:nvPr userDrawn="1"/>
        </p:nvGrpSpPr>
        <p:grpSpPr>
          <a:xfrm>
            <a:off x="8377518" y="5809129"/>
            <a:ext cx="3672294" cy="908604"/>
            <a:chOff x="3785182" y="5303038"/>
            <a:chExt cx="7461351" cy="17134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DE957-5DC5-5742-9BFD-57D57D059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13777" y="5303038"/>
              <a:ext cx="2743200" cy="10732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1E38EA-FC02-FA48-95F9-FAAD0B19BAB6}"/>
                </a:ext>
              </a:extLst>
            </p:cNvPr>
            <p:cNvSpPr txBox="1"/>
            <p:nvPr/>
          </p:nvSpPr>
          <p:spPr>
            <a:xfrm>
              <a:off x="3785182" y="6357165"/>
              <a:ext cx="7461351" cy="580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Georgia" panose="02040502050405020303" pitchFamily="18" charset="0"/>
                  <a:cs typeface="Arial" panose="020B0604020202020204" pitchFamily="34" charset="0"/>
                </a:rPr>
                <a:t>HOMELIFE/MIRACLE REALTY LTD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3921644-B9E4-234C-AFCA-9809F95E1AAC}"/>
                </a:ext>
              </a:extLst>
            </p:cNvPr>
            <p:cNvSpPr/>
            <p:nvPr/>
          </p:nvSpPr>
          <p:spPr>
            <a:xfrm>
              <a:off x="3785182" y="6076710"/>
              <a:ext cx="7461351" cy="939812"/>
            </a:xfrm>
            <a:custGeom>
              <a:avLst/>
              <a:gdLst>
                <a:gd name="connsiteX0" fmla="*/ 659757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912243 w 4595150"/>
                <a:gd name="connsiteY7" fmla="*/ 0 h 960699"/>
                <a:gd name="connsiteX0" fmla="*/ 1354300 w 4595150"/>
                <a:gd name="connsiteY0" fmla="*/ 0 h 960699"/>
                <a:gd name="connsiteX1" fmla="*/ 0 w 4595150"/>
                <a:gd name="connsiteY1" fmla="*/ 0 h 960699"/>
                <a:gd name="connsiteX2" fmla="*/ 0 w 4595150"/>
                <a:gd name="connsiteY2" fmla="*/ 960699 h 960699"/>
                <a:gd name="connsiteX3" fmla="*/ 219919 w 4595150"/>
                <a:gd name="connsiteY3" fmla="*/ 960699 h 960699"/>
                <a:gd name="connsiteX4" fmla="*/ 4595150 w 4595150"/>
                <a:gd name="connsiteY4" fmla="*/ 960699 h 960699"/>
                <a:gd name="connsiteX5" fmla="*/ 4595150 w 4595150"/>
                <a:gd name="connsiteY5" fmla="*/ 0 h 960699"/>
                <a:gd name="connsiteX6" fmla="*/ 4190036 w 4595150"/>
                <a:gd name="connsiteY6" fmla="*/ 0 h 960699"/>
                <a:gd name="connsiteX7" fmla="*/ 3205187 w 4595150"/>
                <a:gd name="connsiteY7" fmla="*/ 0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150" h="960699">
                  <a:moveTo>
                    <a:pt x="1354300" y="0"/>
                  </a:moveTo>
                  <a:lnTo>
                    <a:pt x="0" y="0"/>
                  </a:lnTo>
                  <a:lnTo>
                    <a:pt x="0" y="960699"/>
                  </a:lnTo>
                  <a:lnTo>
                    <a:pt x="219919" y="960699"/>
                  </a:lnTo>
                  <a:lnTo>
                    <a:pt x="4595150" y="960699"/>
                  </a:lnTo>
                  <a:lnTo>
                    <a:pt x="4595150" y="0"/>
                  </a:lnTo>
                  <a:lnTo>
                    <a:pt x="4190036" y="0"/>
                  </a:lnTo>
                  <a:lnTo>
                    <a:pt x="3205187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BD7AB-6A39-1E42-8665-5FD34F499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4917" y="6356350"/>
            <a:ext cx="2743200" cy="365125"/>
          </a:xfrm>
        </p:spPr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C56598F-AD5C-714F-9C29-1B54F93AE2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4917" y="387854"/>
            <a:ext cx="11262167" cy="5895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FECF3E-2EC3-8848-AF0F-8D2D8721A2C5}"/>
              </a:ext>
            </a:extLst>
          </p:cNvPr>
          <p:cNvSpPr/>
          <p:nvPr userDrawn="1"/>
        </p:nvSpPr>
        <p:spPr>
          <a:xfrm>
            <a:off x="4906473" y="1534167"/>
            <a:ext cx="2379055" cy="64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3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7C28-18BF-A040-B21D-FD0ED16E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B2BA5-CE0B-2943-8012-992352E81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79567-5D24-A249-9B17-153A7F5E7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8ABD2-DAAC-1745-A55C-B3C0702AA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A25CB-5DE0-E541-8583-2A8951644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38991-5FFD-7E47-9FA2-74AFA569D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ACF88-12C3-2948-B706-1B1AA730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19B4E-B3EB-5F4B-8AFC-207EB95C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564-9D33-3840-87CD-1629E1C9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93788-94EE-CF48-95A6-0D7B8988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7C138-8C15-624D-9EF3-A4B92563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8800B-C7F2-7241-897E-D2B4F604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779EA-0737-EC4F-A249-9D4EB2CA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63268-C1C7-D242-BFC4-D5B0DCF9FEBB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15B92-C1E4-8940-8F09-ADB90180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5F144-62E4-484C-86B6-FB8B21E0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3DA8B-3E46-C34F-8866-4B73E574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0DEAB-3FC8-824E-9817-CD8C688A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69286-AF0F-A548-8D92-8AB70D2D1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63268-C1C7-D242-BFC4-D5B0DCF9FEBB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4C0D7-33B8-1D48-995C-17E8750D8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40708-E9EE-CD43-959E-30497F77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3DA8B-3E46-C34F-8866-4B73E5744A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2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95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OFFERS SITUATION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96854" y="1235191"/>
            <a:ext cx="7090346" cy="4539704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We will know if we are in a multiple offer situation.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You may have to submit offer with more than </a:t>
            </a:r>
            <a:br>
              <a:rPr lang="en-US" sz="2200" dirty="0">
                <a:latin typeface="Helvetica" pitchFamily="2" charset="0"/>
              </a:rPr>
            </a:br>
            <a:r>
              <a:rPr lang="en-US" sz="2200" dirty="0">
                <a:latin typeface="Helvetica" pitchFamily="2" charset="0"/>
              </a:rPr>
              <a:t>asking price.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Seller can't tell other buyers our terms and offer Information.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Seller can accept any offer they choose. </a:t>
            </a:r>
            <a:br>
              <a:rPr lang="en-US" sz="2200" dirty="0">
                <a:latin typeface="Helvetica" pitchFamily="2" charset="0"/>
              </a:rPr>
            </a:br>
            <a:r>
              <a:rPr lang="en-US" sz="2200" dirty="0">
                <a:latin typeface="Helvetica" pitchFamily="2" charset="0"/>
              </a:rPr>
              <a:t>For example, price higher versus lower, </a:t>
            </a:r>
            <a:br>
              <a:rPr lang="en-US" sz="2200" dirty="0">
                <a:latin typeface="Helvetica" pitchFamily="2" charset="0"/>
              </a:rPr>
            </a:br>
            <a:r>
              <a:rPr lang="en-US" sz="2200" dirty="0">
                <a:latin typeface="Helvetica" pitchFamily="2" charset="0"/>
              </a:rPr>
              <a:t>Conditional offer versus firm offer, etc.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If in a multiple offer situation, you may want to come in with your best overall terms and conditions.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Multiple buyers on the same property could be represented by the same agent and/or brokerage.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DA9310-15B1-FE4A-8EFA-BF6CBE69E762}"/>
              </a:ext>
            </a:extLst>
          </p:cNvPr>
          <p:cNvGrpSpPr/>
          <p:nvPr/>
        </p:nvGrpSpPr>
        <p:grpSpPr>
          <a:xfrm>
            <a:off x="464917" y="1235192"/>
            <a:ext cx="4092093" cy="4595982"/>
            <a:chOff x="464917" y="1235192"/>
            <a:chExt cx="4092093" cy="45959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6E653E-D528-BC47-915D-C5DD8C3C4D9E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Winning A Home In A Multiple Offer Situation | Myrtle Beach Homes ...">
              <a:extLst>
                <a:ext uri="{FF2B5EF4-FFF2-40B4-BE49-F238E27FC236}">
                  <a16:creationId xmlns:a16="http://schemas.microsoft.com/office/drawing/2014/main" id="{2037A7CA-092B-3547-8B17-828A82EC66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5605" r="7686"/>
            <a:stretch/>
          </p:blipFill>
          <p:spPr bwMode="auto">
            <a:xfrm>
              <a:off x="620961" y="1416057"/>
              <a:ext cx="3780000" cy="42444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62333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YOU SHOULD BUY NOW!!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96854" y="1235191"/>
            <a:ext cx="6774183" cy="4503797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Interest rates are extremely low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Buy with as low as 5% down payment,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if approved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House prices are going up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Affordable mortgage plans available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Utilize RRSP for down payment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Rental homes and apartments are getting more expensive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No tax on any gain on principal residence</a:t>
            </a:r>
          </a:p>
          <a:p>
            <a:pPr marL="270900" indent="-2709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Get up to $4000 rebate in land transfer tax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E85DFF-4EE2-6045-B551-DB1848CDC337}"/>
              </a:ext>
            </a:extLst>
          </p:cNvPr>
          <p:cNvGrpSpPr/>
          <p:nvPr/>
        </p:nvGrpSpPr>
        <p:grpSpPr>
          <a:xfrm>
            <a:off x="464917" y="1235192"/>
            <a:ext cx="4112680" cy="4595982"/>
            <a:chOff x="464917" y="1235192"/>
            <a:chExt cx="4112680" cy="4595982"/>
          </a:xfrm>
        </p:grpSpPr>
        <p:pic>
          <p:nvPicPr>
            <p:cNvPr id="7" name="Picture 5" descr="RSP-building-blocks-791230.bmp">
              <a:extLst>
                <a:ext uri="{FF2B5EF4-FFF2-40B4-BE49-F238E27FC236}">
                  <a16:creationId xmlns:a16="http://schemas.microsoft.com/office/drawing/2014/main" id="{79FFC91A-161C-884C-BDAD-FCD8A429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4917" y="2190309"/>
              <a:ext cx="4112680" cy="329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AA8B2E-9F35-8E46-ABEF-DA0BD22F169A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08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1CBE6-12F6-704A-A6F0-B8C0D94E5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V/S RENTING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90E06B-3F3D-3443-9D74-6039FAB6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30522"/>
              </p:ext>
            </p:extLst>
          </p:nvPr>
        </p:nvGraphicFramePr>
        <p:xfrm>
          <a:off x="464916" y="1296441"/>
          <a:ext cx="11262166" cy="4274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31083">
                  <a:extLst>
                    <a:ext uri="{9D8B030D-6E8A-4147-A177-3AD203B41FA5}">
                      <a16:colId xmlns:a16="http://schemas.microsoft.com/office/drawing/2014/main" val="1075901974"/>
                    </a:ext>
                  </a:extLst>
                </a:gridCol>
                <a:gridCol w="5631083">
                  <a:extLst>
                    <a:ext uri="{9D8B030D-6E8A-4147-A177-3AD203B41FA5}">
                      <a16:colId xmlns:a16="http://schemas.microsoft.com/office/drawing/2014/main" val="4289236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Helvetica" pitchFamily="2" charset="0"/>
                        </a:rPr>
                        <a:t>PROS OF BUYING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Helvetica" pitchFamily="2" charset="0"/>
                        </a:rPr>
                        <a:t>CONS OF RENTING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061331666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Pride of ownership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You have no ownership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13983228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Build equity in your own home as value appreciates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No matter what happens you never gain equity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26999967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Over the time the mortgage balance decreases, and equity builds as you pay mortgage payment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You make your landlord richer and make yourself poor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41548824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You can upgrade your home as you want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Need permission to make any changes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44480413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You can use RRSP money for down payment without paying taxes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Can’t use RRSP money to pay your rent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850644105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Complete privacy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No privacy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270541526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Owing your own home is a forced savings plan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Paying rent is a responsibility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749217169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In emergency you can borrow money against your home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Helvetica" pitchFamily="2" charset="0"/>
                        </a:rPr>
                        <a:t>Don’t matter how long you are renting you cannot borrow money or landlord won’t give you a penny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32189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87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A1CBE6-12F6-704A-A6F0-B8C0D94E5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GAIN OVER $350,000 IN EQUITY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90E06B-3F3D-3443-9D74-6039FAB6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5861"/>
              </p:ext>
            </p:extLst>
          </p:nvPr>
        </p:nvGraphicFramePr>
        <p:xfrm>
          <a:off x="464916" y="1296441"/>
          <a:ext cx="11262166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6184">
                  <a:extLst>
                    <a:ext uri="{9D8B030D-6E8A-4147-A177-3AD203B41FA5}">
                      <a16:colId xmlns:a16="http://schemas.microsoft.com/office/drawing/2014/main" val="1075901974"/>
                    </a:ext>
                  </a:extLst>
                </a:gridCol>
                <a:gridCol w="2925982">
                  <a:extLst>
                    <a:ext uri="{9D8B030D-6E8A-4147-A177-3AD203B41FA5}">
                      <a16:colId xmlns:a16="http://schemas.microsoft.com/office/drawing/2014/main" val="4289236987"/>
                    </a:ext>
                  </a:extLst>
                </a:gridCol>
              </a:tblGrid>
              <a:tr h="96460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Helvetica" pitchFamily="2" charset="0"/>
                        </a:rPr>
                        <a:t>LET ME SHOW YOU HOW YOU CAN GAIN OVER</a:t>
                      </a:r>
                      <a:br>
                        <a:rPr lang="en-US" sz="2200" dirty="0">
                          <a:latin typeface="Helvetica" pitchFamily="2" charset="0"/>
                        </a:rPr>
                      </a:br>
                      <a:r>
                        <a:rPr lang="en-US" sz="2200" dirty="0">
                          <a:latin typeface="Helvetica" pitchFamily="2" charset="0"/>
                        </a:rPr>
                        <a:t>$350,000 IN EQUITY WITHIN 5 YEARS</a:t>
                      </a:r>
                    </a:p>
                  </a:txBody>
                  <a:tcPr marL="180000" anchor="ctr"/>
                </a:tc>
                <a:tc hMerge="1">
                  <a:txBody>
                    <a:bodyPr/>
                    <a:lstStyle/>
                    <a:p>
                      <a:endParaRPr lang="en-US" sz="2200" dirty="0">
                        <a:latin typeface="Helvetica" pitchFamily="2" charset="0"/>
                      </a:endParaRP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061331666"/>
                  </a:ext>
                </a:extLst>
              </a:tr>
              <a:tr h="501283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Mortgage amount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$800,000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139832289"/>
                  </a:ext>
                </a:extLst>
              </a:tr>
              <a:tr h="501283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10% Down payment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$80,000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269999679"/>
                  </a:ext>
                </a:extLst>
              </a:tr>
              <a:tr h="810265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5 Years close mortgage @2.8% with 25 years amortization your mortgage </a:t>
                      </a:r>
                      <a:br>
                        <a:rPr lang="en-US" dirty="0">
                          <a:latin typeface="Helvetica" pitchFamily="2" charset="0"/>
                        </a:rPr>
                      </a:br>
                      <a:r>
                        <a:rPr lang="en-US" dirty="0">
                          <a:latin typeface="Helvetica" pitchFamily="2" charset="0"/>
                        </a:rPr>
                        <a:t>will be reduced to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$118,850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1415488249"/>
                  </a:ext>
                </a:extLst>
              </a:tr>
              <a:tr h="501283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If your home value increase 4% per year, end of 5 years total increase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</a:rPr>
                        <a:t>$160,000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444804135"/>
                  </a:ext>
                </a:extLst>
              </a:tr>
              <a:tr h="501283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" pitchFamily="2" charset="0"/>
                        </a:rPr>
                        <a:t>TOTAL GAIN $80,000 + $118,850 + $160,000 = $358,850</a:t>
                      </a:r>
                      <a:endParaRPr lang="en-US" b="1" i="0" dirty="0">
                        <a:solidFill>
                          <a:srgbClr val="C00000"/>
                        </a:solidFill>
                        <a:latin typeface="Helvetica" pitchFamily="2" charset="0"/>
                      </a:endParaRPr>
                    </a:p>
                  </a:txBody>
                  <a:tcPr marL="180000" anchor="ctr"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8506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24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31156-B7FA-684F-909F-43B02711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ROLE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2EA15A-AC79-3A46-9181-35BB3C8F6444}"/>
              </a:ext>
            </a:extLst>
          </p:cNvPr>
          <p:cNvGrpSpPr/>
          <p:nvPr/>
        </p:nvGrpSpPr>
        <p:grpSpPr>
          <a:xfrm>
            <a:off x="464917" y="1463791"/>
            <a:ext cx="5631083" cy="589558"/>
            <a:chOff x="464917" y="1463791"/>
            <a:chExt cx="5631083" cy="5895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EA5D01-774E-9840-90BD-5CED64F2D8D5}"/>
                </a:ext>
              </a:extLst>
            </p:cNvPr>
            <p:cNvSpPr/>
            <p:nvPr/>
          </p:nvSpPr>
          <p:spPr>
            <a:xfrm>
              <a:off x="464917" y="1463791"/>
              <a:ext cx="691530" cy="5895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Helvetica" pitchFamily="2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23E561-3F2F-9541-8D72-E4C557145861}"/>
                </a:ext>
              </a:extLst>
            </p:cNvPr>
            <p:cNvSpPr txBox="1"/>
            <p:nvPr/>
          </p:nvSpPr>
          <p:spPr>
            <a:xfrm>
              <a:off x="1331259" y="1466184"/>
              <a:ext cx="476474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Helvetica" pitchFamily="2" charset="0"/>
                </a:rPr>
                <a:t>LISTEN/ADVISE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D57E33-48DD-F34D-A569-159B14BCCD6E}"/>
              </a:ext>
            </a:extLst>
          </p:cNvPr>
          <p:cNvGrpSpPr/>
          <p:nvPr/>
        </p:nvGrpSpPr>
        <p:grpSpPr>
          <a:xfrm>
            <a:off x="464917" y="2955909"/>
            <a:ext cx="5631083" cy="597989"/>
            <a:chOff x="464917" y="2955909"/>
            <a:chExt cx="5631083" cy="59798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8CBDA1-92EA-7440-8AC1-1995CEE63F2A}"/>
                </a:ext>
              </a:extLst>
            </p:cNvPr>
            <p:cNvSpPr/>
            <p:nvPr/>
          </p:nvSpPr>
          <p:spPr>
            <a:xfrm>
              <a:off x="464917" y="2964340"/>
              <a:ext cx="691530" cy="5895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Helvetica" pitchFamily="2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8E573F-1FF6-4248-A48E-09C26B7F8B25}"/>
                </a:ext>
              </a:extLst>
            </p:cNvPr>
            <p:cNvSpPr txBox="1"/>
            <p:nvPr/>
          </p:nvSpPr>
          <p:spPr>
            <a:xfrm>
              <a:off x="1331259" y="2955909"/>
              <a:ext cx="476474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Helvetica" pitchFamily="2" charset="0"/>
                </a:rPr>
                <a:t>REPRESENT YOU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423BA5-19E8-6045-8652-08413432D73A}"/>
              </a:ext>
            </a:extLst>
          </p:cNvPr>
          <p:cNvGrpSpPr/>
          <p:nvPr/>
        </p:nvGrpSpPr>
        <p:grpSpPr>
          <a:xfrm>
            <a:off x="464917" y="4543709"/>
            <a:ext cx="5631083" cy="608814"/>
            <a:chOff x="464917" y="4543709"/>
            <a:chExt cx="5631083" cy="60881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9CFACE8-522C-954C-A508-9AD215B1DF08}"/>
                </a:ext>
              </a:extLst>
            </p:cNvPr>
            <p:cNvSpPr/>
            <p:nvPr/>
          </p:nvSpPr>
          <p:spPr>
            <a:xfrm>
              <a:off x="464917" y="4562965"/>
              <a:ext cx="691530" cy="5895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Helvetica" pitchFamily="2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E5B758-7796-6746-9047-C84711AF7289}"/>
                </a:ext>
              </a:extLst>
            </p:cNvPr>
            <p:cNvSpPr txBox="1"/>
            <p:nvPr/>
          </p:nvSpPr>
          <p:spPr>
            <a:xfrm>
              <a:off x="1331259" y="4543709"/>
              <a:ext cx="476474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Helvetica" pitchFamily="2" charset="0"/>
                </a:rPr>
                <a:t>HANDLE THE DETAILS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96FCBE8-B309-5741-8F17-4547C7EED39E}"/>
              </a:ext>
            </a:extLst>
          </p:cNvPr>
          <p:cNvSpPr txBox="1"/>
          <p:nvPr/>
        </p:nvSpPr>
        <p:spPr>
          <a:xfrm>
            <a:off x="6096000" y="1463791"/>
            <a:ext cx="5631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Helvetica" pitchFamily="2" charset="0"/>
              </a:rPr>
              <a:t>As your Advisor, </a:t>
            </a:r>
            <a:r>
              <a:rPr lang="en-US" dirty="0">
                <a:latin typeface="Helvetica" pitchFamily="2" charset="0"/>
              </a:rPr>
              <a:t>I will listen to your ultimate goals, recommend the right marketing tools to help you reach your goals and share with you my Higher Standards experience and expertise.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59C8B-D3A4-8744-8B02-D81C9E026BE6}"/>
              </a:ext>
            </a:extLst>
          </p:cNvPr>
          <p:cNvSpPr txBox="1"/>
          <p:nvPr/>
        </p:nvSpPr>
        <p:spPr>
          <a:xfrm>
            <a:off x="6096000" y="2887130"/>
            <a:ext cx="5631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Helvetica" pitchFamily="2" charset="0"/>
              </a:rPr>
              <a:t>As your Negotiator, </a:t>
            </a:r>
            <a:r>
              <a:rPr lang="en-US" dirty="0">
                <a:latin typeface="Helvetica" pitchFamily="2" charset="0"/>
              </a:rPr>
              <a:t>I will help you explore all your choices, respect your confidentiality and represent your interests to the fullest.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6F58A3-7928-F84D-9D74-F41F4A17EDAF}"/>
              </a:ext>
            </a:extLst>
          </p:cNvPr>
          <p:cNvSpPr txBox="1"/>
          <p:nvPr/>
        </p:nvSpPr>
        <p:spPr>
          <a:xfrm>
            <a:off x="6096000" y="4461483"/>
            <a:ext cx="5631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1"/>
                </a:solidFill>
                <a:latin typeface="Helvetica" pitchFamily="2" charset="0"/>
              </a:rPr>
              <a:t>As your Facilitator, </a:t>
            </a:r>
            <a:r>
              <a:rPr lang="en-US" dirty="0">
                <a:latin typeface="Helvetica" pitchFamily="2" charset="0"/>
              </a:rPr>
              <a:t>I will handle all the details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and work to ensure that the deal I put together stays that way.</a:t>
            </a:r>
          </a:p>
        </p:txBody>
      </p:sp>
    </p:spTree>
    <p:extLst>
      <p:ext uri="{BB962C8B-B14F-4D97-AF65-F5344CB8AC3E}">
        <p14:creationId xmlns:p14="http://schemas.microsoft.com/office/powerpoint/2010/main" val="16432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4276C-43A1-5D42-82D4-4A83E7360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YOUR HOME IS A </a:t>
            </a:r>
            <a:br>
              <a:rPr lang="en-US" dirty="0"/>
            </a:br>
            <a:r>
              <a:rPr lang="en-US" dirty="0"/>
              <a:t>STEP BY STEP PROCESS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93739C-9F69-F644-A67A-06EEC1A61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98560"/>
              </p:ext>
            </p:extLst>
          </p:nvPr>
        </p:nvGraphicFramePr>
        <p:xfrm>
          <a:off x="517643" y="2039212"/>
          <a:ext cx="1920756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756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Initial meeting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BE9FE9-55E0-624D-A662-971859B8F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285157"/>
              </p:ext>
            </p:extLst>
          </p:nvPr>
        </p:nvGraphicFramePr>
        <p:xfrm>
          <a:off x="2631365" y="2059090"/>
          <a:ext cx="2682757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757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Understanding your requirements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C49DE31-0C74-A64D-A977-A5730D7CB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084172"/>
              </p:ext>
            </p:extLst>
          </p:nvPr>
        </p:nvGraphicFramePr>
        <p:xfrm>
          <a:off x="5507088" y="2039212"/>
          <a:ext cx="2682757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757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Sending emails to match criteria of homes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37858F2-AD92-084E-8FA7-256FB8C7C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22465"/>
              </p:ext>
            </p:extLst>
          </p:nvPr>
        </p:nvGraphicFramePr>
        <p:xfrm>
          <a:off x="8382811" y="2039212"/>
          <a:ext cx="3324395" cy="300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4395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586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Book appointment and introduce properties of interest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80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4276C-43A1-5D42-82D4-4A83E7360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YOUR HOME IS A </a:t>
            </a:r>
            <a:br>
              <a:rPr lang="en-US" dirty="0"/>
            </a:br>
            <a:r>
              <a:rPr lang="en-US" dirty="0"/>
              <a:t>STEP BY STEP PROCESS (CONT’D)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480152-E91B-1647-B33F-552DCA147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01254"/>
              </p:ext>
            </p:extLst>
          </p:nvPr>
        </p:nvGraphicFramePr>
        <p:xfrm>
          <a:off x="517643" y="2039212"/>
          <a:ext cx="2939058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058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Provide a CMA for property of interest 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65492CA-9233-234D-8F82-E454F7BB6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968381"/>
              </p:ext>
            </p:extLst>
          </p:nvPr>
        </p:nvGraphicFramePr>
        <p:xfrm>
          <a:off x="3621603" y="2059090"/>
          <a:ext cx="2385695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695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Offer Preparation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69B1015-1D58-6B43-B32C-CBB70B132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798361"/>
              </p:ext>
            </p:extLst>
          </p:nvPr>
        </p:nvGraphicFramePr>
        <p:xfrm>
          <a:off x="6172200" y="2059090"/>
          <a:ext cx="2668628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628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Offer presentation, negotiation &amp; acceptance 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C05BE51-6F8F-3045-92B7-8FDD24D7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28401"/>
              </p:ext>
            </p:extLst>
          </p:nvPr>
        </p:nvGraphicFramePr>
        <p:xfrm>
          <a:off x="9005730" y="2059090"/>
          <a:ext cx="2668627" cy="300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627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586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Deposit for home (24 </a:t>
                      </a:r>
                      <a:r>
                        <a:rPr lang="en-US" sz="2800" dirty="0" err="1">
                          <a:latin typeface="Helvetica" pitchFamily="2" charset="0"/>
                        </a:rPr>
                        <a:t>hrs</a:t>
                      </a:r>
                      <a:r>
                        <a:rPr lang="en-US" sz="2800" dirty="0">
                          <a:latin typeface="Helvetica" pitchFamily="2" charset="0"/>
                        </a:rPr>
                        <a:t>)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2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54276C-43A1-5D42-82D4-4A83E7360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YOUR HOME IS A </a:t>
            </a:r>
            <a:br>
              <a:rPr lang="en-US" dirty="0"/>
            </a:br>
            <a:r>
              <a:rPr lang="en-US" dirty="0"/>
              <a:t>STEP BY STEP PROCESS (CONT’D)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4480152-E91B-1647-B33F-552DCA147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729018"/>
              </p:ext>
            </p:extLst>
          </p:nvPr>
        </p:nvGraphicFramePr>
        <p:xfrm>
          <a:off x="2399173" y="2039212"/>
          <a:ext cx="1999537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537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 Home Inspection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65492CA-9233-234D-8F82-E454F7BB6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062962"/>
              </p:ext>
            </p:extLst>
          </p:nvPr>
        </p:nvGraphicFramePr>
        <p:xfrm>
          <a:off x="4547578" y="2039212"/>
          <a:ext cx="1805979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979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Waivers 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569B1015-1D58-6B43-B32C-CBB70B132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05639"/>
              </p:ext>
            </p:extLst>
          </p:nvPr>
        </p:nvGraphicFramePr>
        <p:xfrm>
          <a:off x="6502425" y="2039212"/>
          <a:ext cx="1631711" cy="298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711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41189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Obtain Lawyer 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C05BE51-6F8F-3045-92B7-8FDD24D71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559609"/>
              </p:ext>
            </p:extLst>
          </p:nvPr>
        </p:nvGraphicFramePr>
        <p:xfrm>
          <a:off x="8275265" y="2039212"/>
          <a:ext cx="1631711" cy="300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711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586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Closing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F06D7C4-8034-9D46-BBC0-AD56A776A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96436"/>
              </p:ext>
            </p:extLst>
          </p:nvPr>
        </p:nvGraphicFramePr>
        <p:xfrm>
          <a:off x="10079615" y="2039212"/>
          <a:ext cx="1825269" cy="300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269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586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Move into new home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98DA97-63C3-1D47-B1E2-DEED7F621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238729"/>
              </p:ext>
            </p:extLst>
          </p:nvPr>
        </p:nvGraphicFramePr>
        <p:xfrm>
          <a:off x="233109" y="2039212"/>
          <a:ext cx="1999536" cy="3007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536">
                  <a:extLst>
                    <a:ext uri="{9D8B030D-6E8A-4147-A177-3AD203B41FA5}">
                      <a16:colId xmlns:a16="http://schemas.microsoft.com/office/drawing/2014/main" val="4164763541"/>
                    </a:ext>
                  </a:extLst>
                </a:gridCol>
              </a:tblGrid>
              <a:tr h="94879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latin typeface="Helvetica" pitchFamily="2" charset="0"/>
                        </a:rP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672971"/>
                  </a:ext>
                </a:extLst>
              </a:tr>
              <a:tr h="2058654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Helvetica" pitchFamily="2" charset="0"/>
                        </a:rPr>
                        <a:t>Financing </a:t>
                      </a:r>
                    </a:p>
                  </a:txBody>
                  <a:tcPr marL="180000" marR="180000" marT="180000"/>
                </a:tc>
                <a:extLst>
                  <a:ext uri="{0D108BD9-81ED-4DB2-BD59-A6C34878D82A}">
                    <a16:rowId xmlns:a16="http://schemas.microsoft.com/office/drawing/2014/main" val="332848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2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69F13-D1DB-9242-B3F8-44CA731D8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3200" dirty="0"/>
              <a:t>ABOUT HOMELIFE MIRACLE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3CFF1-980C-9E4B-B0C8-2369B1E3584E}"/>
              </a:ext>
            </a:extLst>
          </p:cNvPr>
          <p:cNvSpPr/>
          <p:nvPr/>
        </p:nvSpPr>
        <p:spPr>
          <a:xfrm>
            <a:off x="464917" y="1362616"/>
            <a:ext cx="11262167" cy="1324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6000" b="1" dirty="0">
                <a:solidFill>
                  <a:schemeClr val="bg1"/>
                </a:solidFill>
                <a:latin typeface="Helvetica" pitchFamily="2" charset="0"/>
                <a:ea typeface="Roboto Slab" pitchFamily="2" charset="0"/>
              </a:rPr>
              <a:t>Largest </a:t>
            </a:r>
            <a:r>
              <a:rPr lang="en-US" altLang="en-US" sz="6000" b="1" dirty="0" err="1">
                <a:solidFill>
                  <a:schemeClr val="bg1"/>
                </a:solidFill>
                <a:latin typeface="Helvetica" pitchFamily="2" charset="0"/>
                <a:ea typeface="Roboto Slab" pitchFamily="2" charset="0"/>
              </a:rPr>
              <a:t>HomeLife</a:t>
            </a:r>
            <a:r>
              <a:rPr lang="en-US" altLang="en-US" sz="6000" b="1" dirty="0">
                <a:solidFill>
                  <a:schemeClr val="bg1"/>
                </a:solidFill>
                <a:latin typeface="Helvetica" pitchFamily="2" charset="0"/>
                <a:ea typeface="Roboto Slab" pitchFamily="2" charset="0"/>
              </a:rPr>
              <a:t> in world</a:t>
            </a:r>
            <a:endParaRPr lang="en-US" altLang="en-US" sz="6600" dirty="0">
              <a:solidFill>
                <a:schemeClr val="bg1"/>
              </a:solidFill>
              <a:latin typeface="Helvetica" pitchFamily="2" charset="0"/>
              <a:ea typeface="Roboto Slab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9DCFBC-9E42-3444-8FBD-0E468BE27D25}"/>
              </a:ext>
            </a:extLst>
          </p:cNvPr>
          <p:cNvSpPr/>
          <p:nvPr/>
        </p:nvSpPr>
        <p:spPr>
          <a:xfrm>
            <a:off x="464917" y="2949872"/>
            <a:ext cx="3401229" cy="1092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More than 2100 </a:t>
            </a:r>
          </a:p>
          <a:p>
            <a:pPr algn="ctr"/>
            <a:r>
              <a:rPr lang="en-US" sz="2400" dirty="0">
                <a:latin typeface="Helvetica" pitchFamily="2" charset="0"/>
              </a:rPr>
              <a:t>Salespersons/Brokers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90B4F-102E-364A-875F-8091CAC6934F}"/>
              </a:ext>
            </a:extLst>
          </p:cNvPr>
          <p:cNvSpPr/>
          <p:nvPr/>
        </p:nvSpPr>
        <p:spPr>
          <a:xfrm>
            <a:off x="8325854" y="2949872"/>
            <a:ext cx="3401230" cy="1092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5 Location in GTA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4DE1B7-CC0D-CF4B-B7F4-431414A53DFB}"/>
              </a:ext>
            </a:extLst>
          </p:cNvPr>
          <p:cNvSpPr/>
          <p:nvPr/>
        </p:nvSpPr>
        <p:spPr>
          <a:xfrm>
            <a:off x="4395386" y="2949872"/>
            <a:ext cx="3401228" cy="1092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We Sell One Home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>
                <a:latin typeface="Helvetica" pitchFamily="2" charset="0"/>
              </a:rPr>
              <a:t>Every One Hour.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23D487-9673-2343-B4D4-F8C2A78F15D1}"/>
              </a:ext>
            </a:extLst>
          </p:cNvPr>
          <p:cNvSpPr/>
          <p:nvPr/>
        </p:nvSpPr>
        <p:spPr>
          <a:xfrm>
            <a:off x="464917" y="4305161"/>
            <a:ext cx="5310240" cy="1092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In top 5 companies in Toronto Regional Real Estate Board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BB8708-3F5A-914F-93A0-D9ED849896EB}"/>
              </a:ext>
            </a:extLst>
          </p:cNvPr>
          <p:cNvSpPr/>
          <p:nvPr/>
        </p:nvSpPr>
        <p:spPr>
          <a:xfrm>
            <a:off x="6416842" y="4305161"/>
            <a:ext cx="5310241" cy="1092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Top Listing Brokerage in </a:t>
            </a:r>
            <a:br>
              <a:rPr lang="en-US" sz="2400" dirty="0">
                <a:latin typeface="Helvetica" pitchFamily="2" charset="0"/>
              </a:rPr>
            </a:br>
            <a:r>
              <a:rPr lang="en-US" sz="2400" dirty="0" err="1">
                <a:latin typeface="Helvetica" pitchFamily="2" charset="0"/>
              </a:rPr>
              <a:t>HomeLife</a:t>
            </a:r>
            <a:r>
              <a:rPr lang="en-US" sz="2400" dirty="0">
                <a:latin typeface="Helvetica" pitchFamily="2" charset="0"/>
              </a:rPr>
              <a:t> Franchise</a:t>
            </a:r>
          </a:p>
        </p:txBody>
      </p:sp>
    </p:spTree>
    <p:extLst>
      <p:ext uri="{BB962C8B-B14F-4D97-AF65-F5344CB8AC3E}">
        <p14:creationId xmlns:p14="http://schemas.microsoft.com/office/powerpoint/2010/main" val="2879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20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710A2C-D1D4-F846-882A-5F6F1EC21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KEYS TO BUYING YOUR HOME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BAD3989-34F7-F344-8EA8-5FA1ED039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16" y="1498096"/>
            <a:ext cx="2421273" cy="349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6E009-766F-B243-8E77-EF81B0782FE9}"/>
              </a:ext>
            </a:extLst>
          </p:cNvPr>
          <p:cNvSpPr txBox="1"/>
          <p:nvPr/>
        </p:nvSpPr>
        <p:spPr>
          <a:xfrm>
            <a:off x="3198159" y="1492384"/>
            <a:ext cx="5795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Ajay Shah</a:t>
            </a:r>
          </a:p>
          <a:p>
            <a:r>
              <a:rPr lang="en-US" dirty="0">
                <a:latin typeface="Helvetica" pitchFamily="2" charset="0"/>
              </a:rPr>
              <a:t>Realtor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8DF304-2A18-E74D-B2C6-5264D1447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16" y="4793891"/>
            <a:ext cx="610849" cy="6108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247BF5-81C0-1A47-97C7-61B2CFF13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44" y="4793891"/>
            <a:ext cx="610849" cy="6108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687B64-3B5D-7A48-9DF0-5B63E00C4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133" y="4793891"/>
            <a:ext cx="607688" cy="607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72B8-B5F3-5F4A-B803-98FA7DB2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661" y="4792314"/>
            <a:ext cx="604528" cy="6045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3A7F07-33CB-8D4E-A007-1E749824A88E}"/>
              </a:ext>
            </a:extLst>
          </p:cNvPr>
          <p:cNvSpPr txBox="1"/>
          <p:nvPr/>
        </p:nvSpPr>
        <p:spPr>
          <a:xfrm>
            <a:off x="3213847" y="2312895"/>
            <a:ext cx="8432555" cy="2287806"/>
          </a:xfrm>
          <a:prstGeom prst="rect">
            <a:avLst/>
          </a:prstGeom>
          <a:noFill/>
        </p:spPr>
        <p:txBody>
          <a:bodyPr wrap="square" lIns="90000" numCol="2" spcCol="180000" rtlCol="0">
            <a:spAutoFit/>
          </a:bodyPr>
          <a:lstStyle/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Full time Realtor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Member of Toronto Real Estate Board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Member of Ontario Real Estate Association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Member of Canadian Real Estate Association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Legal User of MLS System 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25 Years Experience 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Higher Standards Trained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Graduated Realtor from Real Estate Institute</a:t>
            </a:r>
          </a:p>
          <a:p>
            <a:pPr marL="213750" indent="-213750">
              <a:spcBef>
                <a:spcPts val="48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Helvetica" pitchFamily="2" charset="0"/>
              </a:rPr>
              <a:t>Community, Charity 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AC7DD-406F-314E-811D-A137468144E0}"/>
              </a:ext>
            </a:extLst>
          </p:cNvPr>
          <p:cNvGrpSpPr/>
          <p:nvPr/>
        </p:nvGrpSpPr>
        <p:grpSpPr>
          <a:xfrm>
            <a:off x="6911454" y="4986614"/>
            <a:ext cx="4519796" cy="403200"/>
            <a:chOff x="6911454" y="4986614"/>
            <a:chExt cx="4519796" cy="4032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A19227-CBDC-9348-B229-37ED44FA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1454" y="4986614"/>
              <a:ext cx="403200" cy="40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DEDC4B-8A86-E84D-ABD4-B762A1038968}"/>
                </a:ext>
              </a:extLst>
            </p:cNvPr>
            <p:cNvSpPr txBox="1"/>
            <p:nvPr/>
          </p:nvSpPr>
          <p:spPr>
            <a:xfrm>
              <a:off x="7342095" y="5002519"/>
              <a:ext cx="4089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homekey123@gmail.com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148CE4-68D1-9E4A-9DAD-FFCE3C5D780F}"/>
              </a:ext>
            </a:extLst>
          </p:cNvPr>
          <p:cNvGrpSpPr/>
          <p:nvPr/>
        </p:nvGrpSpPr>
        <p:grpSpPr>
          <a:xfrm>
            <a:off x="3295332" y="4986614"/>
            <a:ext cx="2679645" cy="403412"/>
            <a:chOff x="3295332" y="4986614"/>
            <a:chExt cx="2679645" cy="4034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E106AA-958A-1D46-BD23-03C89D9D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95332" y="4986614"/>
              <a:ext cx="403412" cy="40341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BCC7AD-4F75-3443-9711-CDEF5FF9783D}"/>
                </a:ext>
              </a:extLst>
            </p:cNvPr>
            <p:cNvSpPr txBox="1"/>
            <p:nvPr/>
          </p:nvSpPr>
          <p:spPr>
            <a:xfrm>
              <a:off x="3724836" y="5002519"/>
              <a:ext cx="2250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416-809-2555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9327A-B5DE-E242-98E0-F3E99115204A}"/>
              </a:ext>
            </a:extLst>
          </p:cNvPr>
          <p:cNvSpPr/>
          <p:nvPr/>
        </p:nvSpPr>
        <p:spPr>
          <a:xfrm>
            <a:off x="464916" y="6217920"/>
            <a:ext cx="7630213" cy="519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en-US" sz="2000" b="1" dirty="0">
                <a:solidFill>
                  <a:schemeClr val="bg1"/>
                </a:solidFill>
                <a:latin typeface="Helvetica" pitchFamily="2" charset="0"/>
              </a:rPr>
              <a:t>Professionally Trained For Effective &amp; Active Negotiation </a:t>
            </a:r>
            <a:endParaRPr lang="en-US" alt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8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YOU SHOULD CHOOSE ME TO REPRESENT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60731" y="1812708"/>
            <a:ext cx="6810308" cy="2554545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Helvetica" pitchFamily="2" charset="0"/>
              </a:rPr>
              <a:t>Honest and reliable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Helvetica" pitchFamily="2" charset="0"/>
              </a:rPr>
              <a:t>Neighborhood knowledge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Helvetica" pitchFamily="2" charset="0"/>
              </a:rPr>
              <a:t>Higher negotiation skills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Helvetica" pitchFamily="2" charset="0"/>
              </a:rPr>
              <a:t>Knowledge about financing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Helvetica" pitchFamily="2" charset="0"/>
              </a:rPr>
              <a:t>Knowledge about housing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BE170-3246-E540-AEF6-3F08A642D64D}"/>
              </a:ext>
            </a:extLst>
          </p:cNvPr>
          <p:cNvGrpSpPr/>
          <p:nvPr/>
        </p:nvGrpSpPr>
        <p:grpSpPr>
          <a:xfrm>
            <a:off x="464917" y="1812708"/>
            <a:ext cx="4092093" cy="3922214"/>
            <a:chOff x="464917" y="1812708"/>
            <a:chExt cx="4092093" cy="39222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6E653E-D528-BC47-915D-C5DD8C3C4D9E}"/>
                </a:ext>
              </a:extLst>
            </p:cNvPr>
            <p:cNvSpPr/>
            <p:nvPr/>
          </p:nvSpPr>
          <p:spPr>
            <a:xfrm>
              <a:off x="464917" y="1812708"/>
              <a:ext cx="4092093" cy="392221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9AE07FC4-10D3-F34E-BF1E-193BEB6E1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156" b="17095"/>
            <a:stretch/>
          </p:blipFill>
          <p:spPr>
            <a:xfrm>
              <a:off x="638616" y="1982885"/>
              <a:ext cx="3744695" cy="3581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76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THE RIGHT REPRESENTATIVE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96854" y="1235191"/>
            <a:ext cx="6810308" cy="3200876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Best Interest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what’s best for the client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1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Best Price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through negotiation and mutual acceptance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1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Best Terms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from financing to occupancy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D86F0A-D42A-7A45-B575-BF25F3687822}"/>
              </a:ext>
            </a:extLst>
          </p:cNvPr>
          <p:cNvGrpSpPr/>
          <p:nvPr/>
        </p:nvGrpSpPr>
        <p:grpSpPr>
          <a:xfrm>
            <a:off x="464917" y="1235192"/>
            <a:ext cx="4092093" cy="4595982"/>
            <a:chOff x="464917" y="1235192"/>
            <a:chExt cx="4092093" cy="45959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6E653E-D528-BC47-915D-C5DD8C3C4D9E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 descr="Family_Table_Coloring_Large-small.jpg">
              <a:extLst>
                <a:ext uri="{FF2B5EF4-FFF2-40B4-BE49-F238E27FC236}">
                  <a16:creationId xmlns:a16="http://schemas.microsoft.com/office/drawing/2014/main" id="{4B8EC211-9E4B-B647-AA30-769FBE088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35600" r="20056" b="24056"/>
            <a:stretch/>
          </p:blipFill>
          <p:spPr bwMode="auto">
            <a:xfrm>
              <a:off x="657223" y="1407013"/>
              <a:ext cx="3719061" cy="4215795"/>
            </a:xfrm>
            <a:prstGeom prst="rect">
              <a:avLst/>
            </a:prstGeom>
            <a:noFill/>
            <a:ln w="12700">
              <a:noFill/>
              <a:miter lim="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871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9BD153-CCC8-784A-913F-094F9811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I HELP YOU?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3A29FF-A4FE-934D-88F2-8BFE6E1FF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84478"/>
              </p:ext>
            </p:extLst>
          </p:nvPr>
        </p:nvGraphicFramePr>
        <p:xfrm>
          <a:off x="1945301" y="1296441"/>
          <a:ext cx="8301398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0699">
                  <a:extLst>
                    <a:ext uri="{9D8B030D-6E8A-4147-A177-3AD203B41FA5}">
                      <a16:colId xmlns:a16="http://schemas.microsoft.com/office/drawing/2014/main" val="1075901974"/>
                    </a:ext>
                  </a:extLst>
                </a:gridCol>
                <a:gridCol w="4150699">
                  <a:extLst>
                    <a:ext uri="{9D8B030D-6E8A-4147-A177-3AD203B41FA5}">
                      <a16:colId xmlns:a16="http://schemas.microsoft.com/office/drawing/2014/main" val="4289236987"/>
                    </a:ext>
                  </a:extLst>
                </a:gridCol>
              </a:tblGrid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YOUR HOME WISH LIST</a:t>
                      </a:r>
                    </a:p>
                  </a:txBody>
                  <a:tcPr marL="180000" anchor="ctr"/>
                </a:tc>
                <a:tc hMerge="1">
                  <a:txBody>
                    <a:bodyPr/>
                    <a:lstStyle/>
                    <a:p>
                      <a:endParaRPr lang="en-US" sz="2200" dirty="0">
                        <a:latin typeface="Helvetica" pitchFamily="2" charset="0"/>
                      </a:endParaRP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0613316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Through MLS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Through my contacts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13983228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43E493-275F-A747-8B82-2089DB856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53108"/>
              </p:ext>
            </p:extLst>
          </p:nvPr>
        </p:nvGraphicFramePr>
        <p:xfrm>
          <a:off x="1945301" y="2892630"/>
          <a:ext cx="8301398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0699">
                  <a:extLst>
                    <a:ext uri="{9D8B030D-6E8A-4147-A177-3AD203B41FA5}">
                      <a16:colId xmlns:a16="http://schemas.microsoft.com/office/drawing/2014/main" val="1075901974"/>
                    </a:ext>
                  </a:extLst>
                </a:gridCol>
                <a:gridCol w="4150699">
                  <a:extLst>
                    <a:ext uri="{9D8B030D-6E8A-4147-A177-3AD203B41FA5}">
                      <a16:colId xmlns:a16="http://schemas.microsoft.com/office/drawing/2014/main" val="4289236987"/>
                    </a:ext>
                  </a:extLst>
                </a:gridCol>
              </a:tblGrid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FINDING YOUR HOME</a:t>
                      </a:r>
                    </a:p>
                  </a:txBody>
                  <a:tcPr marL="180000" anchor="ctr"/>
                </a:tc>
                <a:tc hMerge="1">
                  <a:txBody>
                    <a:bodyPr/>
                    <a:lstStyle/>
                    <a:p>
                      <a:endParaRPr lang="en-US" sz="2200" dirty="0">
                        <a:latin typeface="Helvetica" pitchFamily="2" charset="0"/>
                      </a:endParaRP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0613316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Making offer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Negotiation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1398322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45E57D-082D-A04E-9F1A-B3EF6D75F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413775"/>
              </p:ext>
            </p:extLst>
          </p:nvPr>
        </p:nvGraphicFramePr>
        <p:xfrm>
          <a:off x="1945301" y="4488819"/>
          <a:ext cx="8301398" cy="11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0699">
                  <a:extLst>
                    <a:ext uri="{9D8B030D-6E8A-4147-A177-3AD203B41FA5}">
                      <a16:colId xmlns:a16="http://schemas.microsoft.com/office/drawing/2014/main" val="1075901974"/>
                    </a:ext>
                  </a:extLst>
                </a:gridCol>
                <a:gridCol w="4150699">
                  <a:extLst>
                    <a:ext uri="{9D8B030D-6E8A-4147-A177-3AD203B41FA5}">
                      <a16:colId xmlns:a16="http://schemas.microsoft.com/office/drawing/2014/main" val="4289236987"/>
                    </a:ext>
                  </a:extLst>
                </a:gridCol>
              </a:tblGrid>
              <a:tr h="576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MANAGING TRANSACTION</a:t>
                      </a:r>
                    </a:p>
                  </a:txBody>
                  <a:tcPr marL="180000" anchor="ctr"/>
                </a:tc>
                <a:tc hMerge="1">
                  <a:txBody>
                    <a:bodyPr/>
                    <a:lstStyle/>
                    <a:p>
                      <a:endParaRPr lang="en-US" sz="2200" dirty="0">
                        <a:latin typeface="Helvetica" pitchFamily="2" charset="0"/>
                      </a:endParaRP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06133166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Financing</a:t>
                      </a:r>
                    </a:p>
                  </a:txBody>
                  <a:tcPr marL="18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Successful closing</a:t>
                      </a:r>
                    </a:p>
                  </a:txBody>
                  <a:tcPr marL="180000" anchor="ctr"/>
                </a:tc>
                <a:extLst>
                  <a:ext uri="{0D108BD9-81ED-4DB2-BD59-A6C34878D82A}">
                    <a16:rowId xmlns:a16="http://schemas.microsoft.com/office/drawing/2014/main" val="3139832289"/>
                  </a:ext>
                </a:extLst>
              </a:tr>
            </a:tbl>
          </a:graphicData>
        </a:graphic>
      </p:graphicFrame>
      <p:sp>
        <p:nvSpPr>
          <p:cNvPr id="13" name="Down Arrow 12">
            <a:extLst>
              <a:ext uri="{FF2B5EF4-FFF2-40B4-BE49-F238E27FC236}">
                <a16:creationId xmlns:a16="http://schemas.microsoft.com/office/drawing/2014/main" id="{2392BABE-916E-3741-98F1-5DC268F1F542}"/>
              </a:ext>
            </a:extLst>
          </p:cNvPr>
          <p:cNvSpPr/>
          <p:nvPr/>
        </p:nvSpPr>
        <p:spPr>
          <a:xfrm>
            <a:off x="5986182" y="2538235"/>
            <a:ext cx="21963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26582CCA-6E92-FB43-931E-2BAC5072E264}"/>
              </a:ext>
            </a:extLst>
          </p:cNvPr>
          <p:cNvSpPr/>
          <p:nvPr/>
        </p:nvSpPr>
        <p:spPr>
          <a:xfrm>
            <a:off x="5986182" y="4123966"/>
            <a:ext cx="21963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84DA8F-222E-0740-B24D-D340E5AF4FB3}"/>
              </a:ext>
            </a:extLst>
          </p:cNvPr>
          <p:cNvSpPr/>
          <p:nvPr/>
        </p:nvSpPr>
        <p:spPr>
          <a:xfrm>
            <a:off x="464916" y="6217920"/>
            <a:ext cx="7630213" cy="5190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en-US" sz="2000" b="1" dirty="0">
                <a:solidFill>
                  <a:schemeClr val="bg1"/>
                </a:solidFill>
                <a:latin typeface="Helvetica" pitchFamily="2" charset="0"/>
              </a:rPr>
              <a:t>We want to be your realtor for life</a:t>
            </a:r>
            <a:endParaRPr lang="en-US" altLang="en-US" sz="20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8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AN EXPERT AT NEGOTIATIONS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96854" y="1235191"/>
            <a:ext cx="6810308" cy="3200876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Prepare an Offer and Acceptance Strategy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Market analysis of competing and sold homes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1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Present the offer to sellers and his agent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Working together with the listing agent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1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Handle the details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Inspections, conditions, closing costs, remedies, </a:t>
            </a:r>
            <a:r>
              <a:rPr lang="en-US" sz="2100" dirty="0" err="1">
                <a:latin typeface="Helvetica" pitchFamily="2" charset="0"/>
              </a:rPr>
              <a:t>etc</a:t>
            </a:r>
            <a:endParaRPr lang="en-US" sz="2100" dirty="0">
              <a:latin typeface="Helvetic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BCC929-DF58-2444-8FE9-60BA903B4B1D}"/>
              </a:ext>
            </a:extLst>
          </p:cNvPr>
          <p:cNvGrpSpPr/>
          <p:nvPr/>
        </p:nvGrpSpPr>
        <p:grpSpPr>
          <a:xfrm>
            <a:off x="464917" y="1235192"/>
            <a:ext cx="4092093" cy="4595982"/>
            <a:chOff x="464917" y="1235192"/>
            <a:chExt cx="4092093" cy="45959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6E653E-D528-BC47-915D-C5DD8C3C4D9E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" descr="image.png">
              <a:extLst>
                <a:ext uri="{FF2B5EF4-FFF2-40B4-BE49-F238E27FC236}">
                  <a16:creationId xmlns:a16="http://schemas.microsoft.com/office/drawing/2014/main" id="{28FDEE2A-1C4C-8E42-95F4-41D0BDE03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l="33038" t="1794" r="13198" b="12418"/>
            <a:stretch/>
          </p:blipFill>
          <p:spPr bwMode="auto">
            <a:xfrm>
              <a:off x="657224" y="1457815"/>
              <a:ext cx="3715163" cy="42444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932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MORTGAGE APPROVAL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796854" y="1235191"/>
            <a:ext cx="6810308" cy="4355038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" pitchFamily="2" charset="0"/>
              </a:rPr>
              <a:t>Documents required, most of the time, from each applicant: 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Purchase and sale agreement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Copy of driver’s license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Job letter from current employer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Past two years’ T4 and notice of assessment (NAO)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Pay stubs for most recent full month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All pages of most recent three months bank statements for savings and checking accounts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Bankruptcy paperwork, if applicable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Helvetica" pitchFamily="2" charset="0"/>
              </a:rPr>
              <a:t>Divorce and or child support paperwork, if applicable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FC4EBB-D9FA-6744-96F7-1ECDF28EC790}"/>
              </a:ext>
            </a:extLst>
          </p:cNvPr>
          <p:cNvGrpSpPr/>
          <p:nvPr/>
        </p:nvGrpSpPr>
        <p:grpSpPr>
          <a:xfrm>
            <a:off x="464917" y="1235192"/>
            <a:ext cx="4092093" cy="4595982"/>
            <a:chOff x="464917" y="1235192"/>
            <a:chExt cx="4092093" cy="45959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6E653E-D528-BC47-915D-C5DD8C3C4D9E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close up of a keyboard&#10;&#10;Description automatically generated">
              <a:extLst>
                <a:ext uri="{FF2B5EF4-FFF2-40B4-BE49-F238E27FC236}">
                  <a16:creationId xmlns:a16="http://schemas.microsoft.com/office/drawing/2014/main" id="{8C4C6DC8-3394-C446-A2F6-4683F34B7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19" r="40597"/>
            <a:stretch/>
          </p:blipFill>
          <p:spPr>
            <a:xfrm>
              <a:off x="657223" y="1407017"/>
              <a:ext cx="3715163" cy="4242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36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CEA6D-8D85-1C45-867C-FCD4B2D0A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THE OFFER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F59A7-1474-F843-94B2-A96623640F17}"/>
              </a:ext>
            </a:extLst>
          </p:cNvPr>
          <p:cNvSpPr txBox="1"/>
          <p:nvPr/>
        </p:nvSpPr>
        <p:spPr>
          <a:xfrm>
            <a:off x="4811844" y="1235191"/>
            <a:ext cx="6810308" cy="4201150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 prepare and review all required documents </a:t>
            </a:r>
            <a:br>
              <a:rPr lang="en-US" sz="2200" dirty="0">
                <a:latin typeface="Helvetica" pitchFamily="2" charset="0"/>
              </a:rPr>
            </a:br>
            <a:r>
              <a:rPr lang="en-US" sz="2200" dirty="0">
                <a:latin typeface="Helvetica" pitchFamily="2" charset="0"/>
              </a:rPr>
              <a:t>with you.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We discuss offer price based on latest market statistics.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We discuss Pre-Approval and prepare offer strategy as per situation.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If situation demands, we will use digital signatures.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An offer must be accepted in writing and acceptance delivered to the other party to be a legal contract.</a:t>
            </a:r>
          </a:p>
          <a:p>
            <a:pPr marL="270900" indent="-270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Seller May accept, counter or reject our offer.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3B6627-CAD4-6F4C-9A4F-266BC4F68F00}"/>
              </a:ext>
            </a:extLst>
          </p:cNvPr>
          <p:cNvGrpSpPr/>
          <p:nvPr/>
        </p:nvGrpSpPr>
        <p:grpSpPr>
          <a:xfrm>
            <a:off x="464917" y="1235192"/>
            <a:ext cx="4092093" cy="4595982"/>
            <a:chOff x="464917" y="1235192"/>
            <a:chExt cx="4092093" cy="45959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ABD5A6-BFA7-8F4B-8AB4-710ADD15A335}"/>
                </a:ext>
              </a:extLst>
            </p:cNvPr>
            <p:cNvSpPr/>
            <p:nvPr/>
          </p:nvSpPr>
          <p:spPr>
            <a:xfrm>
              <a:off x="464917" y="1235192"/>
              <a:ext cx="4092093" cy="459598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Concept Of Making An Offer On A House. Stock Photo - Image of ...">
              <a:extLst>
                <a:ext uri="{FF2B5EF4-FFF2-40B4-BE49-F238E27FC236}">
                  <a16:creationId xmlns:a16="http://schemas.microsoft.com/office/drawing/2014/main" id="{B4C72693-7E0E-C946-94C7-EFC56511A9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42708" r="14352"/>
            <a:stretch/>
          </p:blipFill>
          <p:spPr bwMode="auto">
            <a:xfrm>
              <a:off x="620962" y="1428339"/>
              <a:ext cx="3780001" cy="42516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798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HOMELIF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548"/>
      </a:accent1>
      <a:accent2>
        <a:srgbClr val="BD802B"/>
      </a:accent2>
      <a:accent3>
        <a:srgbClr val="E0A126"/>
      </a:accent3>
      <a:accent4>
        <a:srgbClr val="FFE061"/>
      </a:accent4>
      <a:accent5>
        <a:srgbClr val="FCF27F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5998</TotalTime>
  <Words>971</Words>
  <Application>Microsoft Office PowerPoint</Application>
  <PresentationFormat>Widescreen</PresentationFormat>
  <Paragraphs>162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Georgia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Anisha Karekar</dc:creator>
  <cp:lastModifiedBy>Ketan Patel</cp:lastModifiedBy>
  <cp:revision>130</cp:revision>
  <dcterms:created xsi:type="dcterms:W3CDTF">2020-03-08T19:10:02Z</dcterms:created>
  <dcterms:modified xsi:type="dcterms:W3CDTF">2021-11-09T19:32:40Z</dcterms:modified>
</cp:coreProperties>
</file>